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3DDF2-8664-485D-9F65-948E0379427F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FDE2E-E7ED-41BC-9FDC-DFE2B0E8B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1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7E9E-697D-C117-7DF9-C61D5F73E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23DB5-0505-1731-D517-A1C8B7588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CFDC0-87F7-FE3F-FDC1-A0D7F4B2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B5C4F-D476-B16D-A1DC-C26CD405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14245-D17D-0344-5586-BF894159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38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B1233-8B1B-7E9A-65EC-004FB0572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787FA-49CA-47FC-09A4-E15E69BF2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A6BB6-BCB2-8306-FA8C-4DF414873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676EF-E443-B417-AAB8-19B0FADD8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EF15A-8BC8-6024-21DE-43E9550C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0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CED4AF-A79E-1D41-F5E0-00B83AC22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0E76D-D088-E6EE-AD99-1AC0EF4A1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BD73D-46A5-69BB-F790-445DE9FA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40456-069C-1494-33B6-F3527DD9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B2288-8FA0-D4F0-2148-47839236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8AD9-D935-693A-3697-2F7DC106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34A57-B34E-7649-AA49-7CA0BACE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68203-0303-6CF0-3C2E-591D503D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0A0EA-017F-3C7C-9E40-C415B7A1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483D9-651B-A332-C1B6-EA69BB5B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EB59-6EB4-5717-1B30-90344481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99FC7-C414-95E6-AD0C-E4115660C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237CC-D34D-B20C-BA4A-66F7B65D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99BF7-2B18-761F-2A33-296A1DFB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619DB-A75C-9FB2-7A6C-471E2124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4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C500-850D-B989-2790-66ED73BA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690F2-AB92-7485-A3AB-90D13691A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362DD-F758-ED8A-1610-9EEBF7F8B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47364-F6FB-4511-CAE1-30E9A5BC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95A8D-B071-B7F8-1C05-F1F69EF1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938BB-07D2-A4F2-B3F8-FD542EDA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42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FF2B-A18F-0FA4-364C-DD6E7028A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26114-F63C-4C5D-01B7-A1EEF08F4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CE3AC-B41D-CEE2-5FC9-A02D1422F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0CD8-81DA-7A04-B099-064531215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77036-012B-674F-78D4-691C419F5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B5B669-A3AA-ACDF-7224-717A9767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20436-EF09-8E86-CADC-B199509F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E44EBB-BDF3-5EFF-FE05-4EC61277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3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5A3F-A05D-B3D9-FB65-6933064D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E2253-D806-9530-0EDD-992C4EA6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DEA99-1CAE-0D95-18C8-98CE175B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0A13C-F3D6-404C-A48C-1648B721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56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C78C6-523C-4A04-D528-4780A4DF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59CAC8-4D92-47D6-FC7F-84DD24BE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65DD8-F69D-A1D4-4707-DB2D8148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3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80A9-7070-8D5D-2F6A-D7141603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915E-8F49-E1EE-0163-279DC4B6E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52CAC-5C13-1FA3-7F8C-CC6B3E30A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DB9E7-9C58-21B1-4C56-DCA933BA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261B2-7B73-50DE-7B92-13A8B071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4A800-70D9-4BD6-C5E6-E76D1FE0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96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5FA1C-8AEC-28BB-F26C-DBD84D57E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273EF-B04F-8075-A1B5-5BF35F615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11B7F-BC5D-6176-B49E-7DA10950C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86357-D21B-706C-B743-02410D4B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320A5-29E0-E0BE-32AB-370318DC6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DA7DB-1CE9-3914-83F2-AE9FCE79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1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781FD-5F96-15C7-45D7-21AADE8D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07481-72F5-A602-A8DB-52CC5E3B6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FD62B-9942-1EAC-4D41-3CE05A79D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6045-46E5-4AC4-9B9F-F08498892887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7ADE-4CA7-F99B-E7DB-DD4FB550E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67C36-1C15-7BC5-657A-CF4F4D5C8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056C-ED33-463B-ADB8-AE52A3564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82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E80A-5EC3-B6FD-4ECC-0560C56F0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6949" y="227320"/>
            <a:ext cx="7419975" cy="592932"/>
          </a:xfrm>
        </p:spPr>
        <p:txBody>
          <a:bodyPr>
            <a:noAutofit/>
          </a:bodyPr>
          <a:lstStyle/>
          <a:p>
            <a:r>
              <a:rPr lang="en-GB" b="1" dirty="0">
                <a:latin typeface="Amatic SC" panose="00000500000000000000" pitchFamily="2" charset="-79"/>
                <a:cs typeface="Amatic SC" panose="00000500000000000000" pitchFamily="2" charset="-79"/>
              </a:rPr>
              <a:t>Summary of Findings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5B2ED-E932-6FAF-AABA-BFA5BC62E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9087" y="665352"/>
            <a:ext cx="3933825" cy="311943"/>
          </a:xfrm>
        </p:spPr>
        <p:txBody>
          <a:bodyPr>
            <a:normAutofit/>
          </a:bodyPr>
          <a:lstStyle/>
          <a:p>
            <a:r>
              <a:rPr lang="en-GB" sz="1500" dirty="0"/>
              <a:t>APPG RP in Education Settings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B3845B-1C2B-187A-FEBA-E537B8B19034}"/>
              </a:ext>
            </a:extLst>
          </p:cNvPr>
          <p:cNvSpPr/>
          <p:nvPr/>
        </p:nvSpPr>
        <p:spPr>
          <a:xfrm>
            <a:off x="157161" y="997623"/>
            <a:ext cx="3845993" cy="2824297"/>
          </a:xfrm>
          <a:custGeom>
            <a:avLst/>
            <a:gdLst>
              <a:gd name="connsiteX0" fmla="*/ 0 w 3845993"/>
              <a:gd name="connsiteY0" fmla="*/ 0 h 2824297"/>
              <a:gd name="connsiteX1" fmla="*/ 602539 w 3845993"/>
              <a:gd name="connsiteY1" fmla="*/ 0 h 2824297"/>
              <a:gd name="connsiteX2" fmla="*/ 1128158 w 3845993"/>
              <a:gd name="connsiteY2" fmla="*/ 0 h 2824297"/>
              <a:gd name="connsiteX3" fmla="*/ 1846077 w 3845993"/>
              <a:gd name="connsiteY3" fmla="*/ 0 h 2824297"/>
              <a:gd name="connsiteX4" fmla="*/ 2448616 w 3845993"/>
              <a:gd name="connsiteY4" fmla="*/ 0 h 2824297"/>
              <a:gd name="connsiteX5" fmla="*/ 3051154 w 3845993"/>
              <a:gd name="connsiteY5" fmla="*/ 0 h 2824297"/>
              <a:gd name="connsiteX6" fmla="*/ 3845993 w 3845993"/>
              <a:gd name="connsiteY6" fmla="*/ 0 h 2824297"/>
              <a:gd name="connsiteX7" fmla="*/ 3845993 w 3845993"/>
              <a:gd name="connsiteY7" fmla="*/ 508373 h 2824297"/>
              <a:gd name="connsiteX8" fmla="*/ 3845993 w 3845993"/>
              <a:gd name="connsiteY8" fmla="*/ 1073233 h 2824297"/>
              <a:gd name="connsiteX9" fmla="*/ 3845993 w 3845993"/>
              <a:gd name="connsiteY9" fmla="*/ 1581606 h 2824297"/>
              <a:gd name="connsiteX10" fmla="*/ 3845993 w 3845993"/>
              <a:gd name="connsiteY10" fmla="*/ 2089980 h 2824297"/>
              <a:gd name="connsiteX11" fmla="*/ 3845993 w 3845993"/>
              <a:gd name="connsiteY11" fmla="*/ 2824297 h 2824297"/>
              <a:gd name="connsiteX12" fmla="*/ 3166534 w 3845993"/>
              <a:gd name="connsiteY12" fmla="*/ 2824297 h 2824297"/>
              <a:gd name="connsiteX13" fmla="*/ 2448616 w 3845993"/>
              <a:gd name="connsiteY13" fmla="*/ 2824297 h 2824297"/>
              <a:gd name="connsiteX14" fmla="*/ 1730697 w 3845993"/>
              <a:gd name="connsiteY14" fmla="*/ 2824297 h 2824297"/>
              <a:gd name="connsiteX15" fmla="*/ 1166618 w 3845993"/>
              <a:gd name="connsiteY15" fmla="*/ 2824297 h 2824297"/>
              <a:gd name="connsiteX16" fmla="*/ 0 w 3845993"/>
              <a:gd name="connsiteY16" fmla="*/ 2824297 h 2824297"/>
              <a:gd name="connsiteX17" fmla="*/ 0 w 3845993"/>
              <a:gd name="connsiteY17" fmla="*/ 2202952 h 2824297"/>
              <a:gd name="connsiteX18" fmla="*/ 0 w 3845993"/>
              <a:gd name="connsiteY18" fmla="*/ 1722821 h 2824297"/>
              <a:gd name="connsiteX19" fmla="*/ 0 w 3845993"/>
              <a:gd name="connsiteY19" fmla="*/ 1214448 h 2824297"/>
              <a:gd name="connsiteX20" fmla="*/ 0 w 3845993"/>
              <a:gd name="connsiteY20" fmla="*/ 706074 h 2824297"/>
              <a:gd name="connsiteX21" fmla="*/ 0 w 3845993"/>
              <a:gd name="connsiteY21" fmla="*/ 0 h 282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45993" h="2824297" extrusionOk="0">
                <a:moveTo>
                  <a:pt x="0" y="0"/>
                </a:moveTo>
                <a:cubicBezTo>
                  <a:pt x="244997" y="27592"/>
                  <a:pt x="459591" y="5766"/>
                  <a:pt x="602539" y="0"/>
                </a:cubicBezTo>
                <a:cubicBezTo>
                  <a:pt x="745487" y="-5766"/>
                  <a:pt x="1004255" y="-3559"/>
                  <a:pt x="1128158" y="0"/>
                </a:cubicBezTo>
                <a:cubicBezTo>
                  <a:pt x="1252061" y="3559"/>
                  <a:pt x="1520311" y="29158"/>
                  <a:pt x="1846077" y="0"/>
                </a:cubicBezTo>
                <a:cubicBezTo>
                  <a:pt x="2171843" y="-29158"/>
                  <a:pt x="2212984" y="-5254"/>
                  <a:pt x="2448616" y="0"/>
                </a:cubicBezTo>
                <a:cubicBezTo>
                  <a:pt x="2684248" y="5254"/>
                  <a:pt x="2819845" y="-16273"/>
                  <a:pt x="3051154" y="0"/>
                </a:cubicBezTo>
                <a:cubicBezTo>
                  <a:pt x="3282463" y="16273"/>
                  <a:pt x="3611375" y="-35556"/>
                  <a:pt x="3845993" y="0"/>
                </a:cubicBezTo>
                <a:cubicBezTo>
                  <a:pt x="3839730" y="159618"/>
                  <a:pt x="3827830" y="359531"/>
                  <a:pt x="3845993" y="508373"/>
                </a:cubicBezTo>
                <a:cubicBezTo>
                  <a:pt x="3864156" y="657215"/>
                  <a:pt x="3831145" y="890986"/>
                  <a:pt x="3845993" y="1073233"/>
                </a:cubicBezTo>
                <a:cubicBezTo>
                  <a:pt x="3860841" y="1255480"/>
                  <a:pt x="3837863" y="1435169"/>
                  <a:pt x="3845993" y="1581606"/>
                </a:cubicBezTo>
                <a:cubicBezTo>
                  <a:pt x="3854123" y="1728043"/>
                  <a:pt x="3859894" y="1874032"/>
                  <a:pt x="3845993" y="2089980"/>
                </a:cubicBezTo>
                <a:cubicBezTo>
                  <a:pt x="3832092" y="2305928"/>
                  <a:pt x="3876060" y="2557761"/>
                  <a:pt x="3845993" y="2824297"/>
                </a:cubicBezTo>
                <a:cubicBezTo>
                  <a:pt x="3670552" y="2805225"/>
                  <a:pt x="3358033" y="2841786"/>
                  <a:pt x="3166534" y="2824297"/>
                </a:cubicBezTo>
                <a:cubicBezTo>
                  <a:pt x="2975035" y="2806808"/>
                  <a:pt x="2651207" y="2791067"/>
                  <a:pt x="2448616" y="2824297"/>
                </a:cubicBezTo>
                <a:cubicBezTo>
                  <a:pt x="2246025" y="2857527"/>
                  <a:pt x="2075898" y="2795664"/>
                  <a:pt x="1730697" y="2824297"/>
                </a:cubicBezTo>
                <a:cubicBezTo>
                  <a:pt x="1385496" y="2852930"/>
                  <a:pt x="1397845" y="2848125"/>
                  <a:pt x="1166618" y="2824297"/>
                </a:cubicBezTo>
                <a:cubicBezTo>
                  <a:pt x="935391" y="2800469"/>
                  <a:pt x="539179" y="2815342"/>
                  <a:pt x="0" y="2824297"/>
                </a:cubicBezTo>
                <a:cubicBezTo>
                  <a:pt x="4578" y="2636679"/>
                  <a:pt x="-29466" y="2328757"/>
                  <a:pt x="0" y="2202952"/>
                </a:cubicBezTo>
                <a:cubicBezTo>
                  <a:pt x="29466" y="2077148"/>
                  <a:pt x="-1196" y="1838617"/>
                  <a:pt x="0" y="1722821"/>
                </a:cubicBezTo>
                <a:cubicBezTo>
                  <a:pt x="1196" y="1607025"/>
                  <a:pt x="-17274" y="1359852"/>
                  <a:pt x="0" y="1214448"/>
                </a:cubicBezTo>
                <a:cubicBezTo>
                  <a:pt x="17274" y="1069044"/>
                  <a:pt x="-1192" y="931819"/>
                  <a:pt x="0" y="706074"/>
                </a:cubicBezTo>
                <a:cubicBezTo>
                  <a:pt x="1192" y="480329"/>
                  <a:pt x="-2718" y="344808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0F5482-9D1D-777B-5631-79FEE0C66E94}"/>
              </a:ext>
            </a:extLst>
          </p:cNvPr>
          <p:cNvSpPr txBox="1"/>
          <p:nvPr/>
        </p:nvSpPr>
        <p:spPr>
          <a:xfrm>
            <a:off x="-914400" y="1004992"/>
            <a:ext cx="3509963" cy="461665"/>
          </a:xfrm>
          <a:custGeom>
            <a:avLst/>
            <a:gdLst>
              <a:gd name="connsiteX0" fmla="*/ 0 w 3509963"/>
              <a:gd name="connsiteY0" fmla="*/ 0 h 461665"/>
              <a:gd name="connsiteX1" fmla="*/ 3509963 w 3509963"/>
              <a:gd name="connsiteY1" fmla="*/ 0 h 461665"/>
              <a:gd name="connsiteX2" fmla="*/ 3509963 w 3509963"/>
              <a:gd name="connsiteY2" fmla="*/ 461665 h 461665"/>
              <a:gd name="connsiteX3" fmla="*/ 0 w 3509963"/>
              <a:gd name="connsiteY3" fmla="*/ 461665 h 461665"/>
              <a:gd name="connsiteX4" fmla="*/ 0 w 3509963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963" h="461665" extrusionOk="0">
                <a:moveTo>
                  <a:pt x="0" y="0"/>
                </a:moveTo>
                <a:cubicBezTo>
                  <a:pt x="828158" y="-5264"/>
                  <a:pt x="2496594" y="84467"/>
                  <a:pt x="3509963" y="0"/>
                </a:cubicBezTo>
                <a:cubicBezTo>
                  <a:pt x="3506275" y="47644"/>
                  <a:pt x="3527780" y="347216"/>
                  <a:pt x="3509963" y="461665"/>
                </a:cubicBezTo>
                <a:cubicBezTo>
                  <a:pt x="2449117" y="567985"/>
                  <a:pt x="463172" y="454016"/>
                  <a:pt x="0" y="461665"/>
                </a:cubicBezTo>
                <a:cubicBezTo>
                  <a:pt x="26717" y="334458"/>
                  <a:pt x="19926" y="17152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matic SC" panose="00000500000000000000" pitchFamily="2" charset="-79"/>
                <a:cs typeface="Amatic SC" panose="00000500000000000000" pitchFamily="2" charset="-79"/>
              </a:rPr>
              <a:t>Rationale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E7CD73-94D6-847E-72DC-0F5223A22C11}"/>
              </a:ext>
            </a:extLst>
          </p:cNvPr>
          <p:cNvSpPr txBox="1"/>
          <p:nvPr/>
        </p:nvSpPr>
        <p:spPr>
          <a:xfrm>
            <a:off x="120197" y="1905016"/>
            <a:ext cx="39083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Negative impacts of punitive approach on wellbeing and mental health </a:t>
            </a:r>
          </a:p>
          <a:p>
            <a:r>
              <a:rPr lang="en-GB" sz="1200" dirty="0"/>
              <a:t>        (MIND and Commission For Young Lives Research)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Restorative prioritises social learning and relationships over passive social conditioning through control and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Works well with other initiatives such as trauma informed approaches, shame sensitive practice, emotion coaching etc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41C446-F74F-AC6B-D768-2A31B8F95240}"/>
              </a:ext>
            </a:extLst>
          </p:cNvPr>
          <p:cNvSpPr/>
          <p:nvPr/>
        </p:nvSpPr>
        <p:spPr>
          <a:xfrm>
            <a:off x="4129086" y="977294"/>
            <a:ext cx="7905752" cy="2870545"/>
          </a:xfrm>
          <a:custGeom>
            <a:avLst/>
            <a:gdLst>
              <a:gd name="connsiteX0" fmla="*/ 0 w 7905752"/>
              <a:gd name="connsiteY0" fmla="*/ 0 h 2870545"/>
              <a:gd name="connsiteX1" fmla="*/ 579755 w 7905752"/>
              <a:gd name="connsiteY1" fmla="*/ 0 h 2870545"/>
              <a:gd name="connsiteX2" fmla="*/ 1001395 w 7905752"/>
              <a:gd name="connsiteY2" fmla="*/ 0 h 2870545"/>
              <a:gd name="connsiteX3" fmla="*/ 1818323 w 7905752"/>
              <a:gd name="connsiteY3" fmla="*/ 0 h 2870545"/>
              <a:gd name="connsiteX4" fmla="*/ 2398078 w 7905752"/>
              <a:gd name="connsiteY4" fmla="*/ 0 h 2870545"/>
              <a:gd name="connsiteX5" fmla="*/ 2977833 w 7905752"/>
              <a:gd name="connsiteY5" fmla="*/ 0 h 2870545"/>
              <a:gd name="connsiteX6" fmla="*/ 3794761 w 7905752"/>
              <a:gd name="connsiteY6" fmla="*/ 0 h 2870545"/>
              <a:gd name="connsiteX7" fmla="*/ 4295459 w 7905752"/>
              <a:gd name="connsiteY7" fmla="*/ 0 h 2870545"/>
              <a:gd name="connsiteX8" fmla="*/ 5112386 w 7905752"/>
              <a:gd name="connsiteY8" fmla="*/ 0 h 2870545"/>
              <a:gd name="connsiteX9" fmla="*/ 5929314 w 7905752"/>
              <a:gd name="connsiteY9" fmla="*/ 0 h 2870545"/>
              <a:gd name="connsiteX10" fmla="*/ 6588127 w 7905752"/>
              <a:gd name="connsiteY10" fmla="*/ 0 h 2870545"/>
              <a:gd name="connsiteX11" fmla="*/ 7905752 w 7905752"/>
              <a:gd name="connsiteY11" fmla="*/ 0 h 2870545"/>
              <a:gd name="connsiteX12" fmla="*/ 7905752 w 7905752"/>
              <a:gd name="connsiteY12" fmla="*/ 545404 h 2870545"/>
              <a:gd name="connsiteX13" fmla="*/ 7905752 w 7905752"/>
              <a:gd name="connsiteY13" fmla="*/ 1033396 h 2870545"/>
              <a:gd name="connsiteX14" fmla="*/ 7905752 w 7905752"/>
              <a:gd name="connsiteY14" fmla="*/ 1607505 h 2870545"/>
              <a:gd name="connsiteX15" fmla="*/ 7905752 w 7905752"/>
              <a:gd name="connsiteY15" fmla="*/ 2181614 h 2870545"/>
              <a:gd name="connsiteX16" fmla="*/ 7905752 w 7905752"/>
              <a:gd name="connsiteY16" fmla="*/ 2870545 h 2870545"/>
              <a:gd name="connsiteX17" fmla="*/ 7167882 w 7905752"/>
              <a:gd name="connsiteY17" fmla="*/ 2870545 h 2870545"/>
              <a:gd name="connsiteX18" fmla="*/ 6509069 w 7905752"/>
              <a:gd name="connsiteY18" fmla="*/ 2870545 h 2870545"/>
              <a:gd name="connsiteX19" fmla="*/ 6087429 w 7905752"/>
              <a:gd name="connsiteY19" fmla="*/ 2870545 h 2870545"/>
              <a:gd name="connsiteX20" fmla="*/ 5586731 w 7905752"/>
              <a:gd name="connsiteY20" fmla="*/ 2870545 h 2870545"/>
              <a:gd name="connsiteX21" fmla="*/ 4769804 w 7905752"/>
              <a:gd name="connsiteY21" fmla="*/ 2870545 h 2870545"/>
              <a:gd name="connsiteX22" fmla="*/ 4110991 w 7905752"/>
              <a:gd name="connsiteY22" fmla="*/ 2870545 h 2870545"/>
              <a:gd name="connsiteX23" fmla="*/ 3610293 w 7905752"/>
              <a:gd name="connsiteY23" fmla="*/ 2870545 h 2870545"/>
              <a:gd name="connsiteX24" fmla="*/ 2951481 w 7905752"/>
              <a:gd name="connsiteY24" fmla="*/ 2870545 h 2870545"/>
              <a:gd name="connsiteX25" fmla="*/ 2529841 w 7905752"/>
              <a:gd name="connsiteY25" fmla="*/ 2870545 h 2870545"/>
              <a:gd name="connsiteX26" fmla="*/ 2108201 w 7905752"/>
              <a:gd name="connsiteY26" fmla="*/ 2870545 h 2870545"/>
              <a:gd name="connsiteX27" fmla="*/ 1449388 w 7905752"/>
              <a:gd name="connsiteY27" fmla="*/ 2870545 h 2870545"/>
              <a:gd name="connsiteX28" fmla="*/ 948690 w 7905752"/>
              <a:gd name="connsiteY28" fmla="*/ 2870545 h 2870545"/>
              <a:gd name="connsiteX29" fmla="*/ 0 w 7905752"/>
              <a:gd name="connsiteY29" fmla="*/ 2870545 h 2870545"/>
              <a:gd name="connsiteX30" fmla="*/ 0 w 7905752"/>
              <a:gd name="connsiteY30" fmla="*/ 2353847 h 2870545"/>
              <a:gd name="connsiteX31" fmla="*/ 0 w 7905752"/>
              <a:gd name="connsiteY31" fmla="*/ 1865854 h 2870545"/>
              <a:gd name="connsiteX32" fmla="*/ 0 w 7905752"/>
              <a:gd name="connsiteY32" fmla="*/ 1263040 h 2870545"/>
              <a:gd name="connsiteX33" fmla="*/ 0 w 7905752"/>
              <a:gd name="connsiteY33" fmla="*/ 746342 h 2870545"/>
              <a:gd name="connsiteX34" fmla="*/ 0 w 7905752"/>
              <a:gd name="connsiteY34" fmla="*/ 0 h 287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905752" h="2870545" extrusionOk="0">
                <a:moveTo>
                  <a:pt x="0" y="0"/>
                </a:moveTo>
                <a:cubicBezTo>
                  <a:pt x="282639" y="1145"/>
                  <a:pt x="414430" y="-28481"/>
                  <a:pt x="579755" y="0"/>
                </a:cubicBezTo>
                <a:cubicBezTo>
                  <a:pt x="745081" y="28481"/>
                  <a:pt x="875246" y="16759"/>
                  <a:pt x="1001395" y="0"/>
                </a:cubicBezTo>
                <a:cubicBezTo>
                  <a:pt x="1127544" y="-16759"/>
                  <a:pt x="1604406" y="11885"/>
                  <a:pt x="1818323" y="0"/>
                </a:cubicBezTo>
                <a:cubicBezTo>
                  <a:pt x="2032240" y="-11885"/>
                  <a:pt x="2193617" y="-6667"/>
                  <a:pt x="2398078" y="0"/>
                </a:cubicBezTo>
                <a:cubicBezTo>
                  <a:pt x="2602540" y="6667"/>
                  <a:pt x="2763196" y="11949"/>
                  <a:pt x="2977833" y="0"/>
                </a:cubicBezTo>
                <a:cubicBezTo>
                  <a:pt x="3192471" y="-11949"/>
                  <a:pt x="3448770" y="-28836"/>
                  <a:pt x="3794761" y="0"/>
                </a:cubicBezTo>
                <a:cubicBezTo>
                  <a:pt x="4140752" y="28836"/>
                  <a:pt x="4061439" y="-10447"/>
                  <a:pt x="4295459" y="0"/>
                </a:cubicBezTo>
                <a:cubicBezTo>
                  <a:pt x="4529479" y="10447"/>
                  <a:pt x="4739700" y="-14487"/>
                  <a:pt x="5112386" y="0"/>
                </a:cubicBezTo>
                <a:cubicBezTo>
                  <a:pt x="5485072" y="14487"/>
                  <a:pt x="5725255" y="-22672"/>
                  <a:pt x="5929314" y="0"/>
                </a:cubicBezTo>
                <a:cubicBezTo>
                  <a:pt x="6133373" y="22672"/>
                  <a:pt x="6394399" y="-5327"/>
                  <a:pt x="6588127" y="0"/>
                </a:cubicBezTo>
                <a:cubicBezTo>
                  <a:pt x="6781855" y="5327"/>
                  <a:pt x="7425358" y="-5170"/>
                  <a:pt x="7905752" y="0"/>
                </a:cubicBezTo>
                <a:cubicBezTo>
                  <a:pt x="7927102" y="241633"/>
                  <a:pt x="7916084" y="366889"/>
                  <a:pt x="7905752" y="545404"/>
                </a:cubicBezTo>
                <a:cubicBezTo>
                  <a:pt x="7895420" y="723919"/>
                  <a:pt x="7905974" y="905297"/>
                  <a:pt x="7905752" y="1033396"/>
                </a:cubicBezTo>
                <a:cubicBezTo>
                  <a:pt x="7905530" y="1161495"/>
                  <a:pt x="7893567" y="1387021"/>
                  <a:pt x="7905752" y="1607505"/>
                </a:cubicBezTo>
                <a:cubicBezTo>
                  <a:pt x="7917937" y="1827989"/>
                  <a:pt x="7912051" y="1940046"/>
                  <a:pt x="7905752" y="2181614"/>
                </a:cubicBezTo>
                <a:cubicBezTo>
                  <a:pt x="7899453" y="2423182"/>
                  <a:pt x="7936146" y="2629950"/>
                  <a:pt x="7905752" y="2870545"/>
                </a:cubicBezTo>
                <a:cubicBezTo>
                  <a:pt x="7567765" y="2848789"/>
                  <a:pt x="7415677" y="2898427"/>
                  <a:pt x="7167882" y="2870545"/>
                </a:cubicBezTo>
                <a:cubicBezTo>
                  <a:pt x="6920087" y="2842664"/>
                  <a:pt x="6692667" y="2841057"/>
                  <a:pt x="6509069" y="2870545"/>
                </a:cubicBezTo>
                <a:cubicBezTo>
                  <a:pt x="6325471" y="2900033"/>
                  <a:pt x="6187848" y="2886212"/>
                  <a:pt x="6087429" y="2870545"/>
                </a:cubicBezTo>
                <a:cubicBezTo>
                  <a:pt x="5987010" y="2854878"/>
                  <a:pt x="5726832" y="2861908"/>
                  <a:pt x="5586731" y="2870545"/>
                </a:cubicBezTo>
                <a:cubicBezTo>
                  <a:pt x="5446630" y="2879182"/>
                  <a:pt x="4983444" y="2884458"/>
                  <a:pt x="4769804" y="2870545"/>
                </a:cubicBezTo>
                <a:cubicBezTo>
                  <a:pt x="4556164" y="2856632"/>
                  <a:pt x="4256601" y="2850358"/>
                  <a:pt x="4110991" y="2870545"/>
                </a:cubicBezTo>
                <a:cubicBezTo>
                  <a:pt x="3965381" y="2890732"/>
                  <a:pt x="3824593" y="2849248"/>
                  <a:pt x="3610293" y="2870545"/>
                </a:cubicBezTo>
                <a:cubicBezTo>
                  <a:pt x="3395993" y="2891842"/>
                  <a:pt x="3263330" y="2899431"/>
                  <a:pt x="2951481" y="2870545"/>
                </a:cubicBezTo>
                <a:cubicBezTo>
                  <a:pt x="2639632" y="2841659"/>
                  <a:pt x="2677436" y="2865035"/>
                  <a:pt x="2529841" y="2870545"/>
                </a:cubicBezTo>
                <a:cubicBezTo>
                  <a:pt x="2382246" y="2876055"/>
                  <a:pt x="2289183" y="2864581"/>
                  <a:pt x="2108201" y="2870545"/>
                </a:cubicBezTo>
                <a:cubicBezTo>
                  <a:pt x="1927219" y="2876509"/>
                  <a:pt x="1586812" y="2897635"/>
                  <a:pt x="1449388" y="2870545"/>
                </a:cubicBezTo>
                <a:cubicBezTo>
                  <a:pt x="1311964" y="2843455"/>
                  <a:pt x="1086735" y="2859618"/>
                  <a:pt x="948690" y="2870545"/>
                </a:cubicBezTo>
                <a:cubicBezTo>
                  <a:pt x="810645" y="2881472"/>
                  <a:pt x="408701" y="2877109"/>
                  <a:pt x="0" y="2870545"/>
                </a:cubicBezTo>
                <a:cubicBezTo>
                  <a:pt x="21235" y="2691966"/>
                  <a:pt x="6570" y="2492653"/>
                  <a:pt x="0" y="2353847"/>
                </a:cubicBezTo>
                <a:cubicBezTo>
                  <a:pt x="-6570" y="2215041"/>
                  <a:pt x="22277" y="1964182"/>
                  <a:pt x="0" y="1865854"/>
                </a:cubicBezTo>
                <a:cubicBezTo>
                  <a:pt x="-22277" y="1767526"/>
                  <a:pt x="-19356" y="1458537"/>
                  <a:pt x="0" y="1263040"/>
                </a:cubicBezTo>
                <a:cubicBezTo>
                  <a:pt x="19356" y="1067543"/>
                  <a:pt x="9146" y="898721"/>
                  <a:pt x="0" y="746342"/>
                </a:cubicBezTo>
                <a:cubicBezTo>
                  <a:pt x="-9146" y="593963"/>
                  <a:pt x="18629" y="171179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97699B-436B-7B86-9ED6-6E4C4F84B9D9}"/>
              </a:ext>
            </a:extLst>
          </p:cNvPr>
          <p:cNvSpPr txBox="1"/>
          <p:nvPr/>
        </p:nvSpPr>
        <p:spPr>
          <a:xfrm>
            <a:off x="4045152" y="977293"/>
            <a:ext cx="1955006" cy="461665"/>
          </a:xfrm>
          <a:custGeom>
            <a:avLst/>
            <a:gdLst>
              <a:gd name="connsiteX0" fmla="*/ 0 w 1955006"/>
              <a:gd name="connsiteY0" fmla="*/ 0 h 461665"/>
              <a:gd name="connsiteX1" fmla="*/ 1955006 w 1955006"/>
              <a:gd name="connsiteY1" fmla="*/ 0 h 461665"/>
              <a:gd name="connsiteX2" fmla="*/ 1955006 w 1955006"/>
              <a:gd name="connsiteY2" fmla="*/ 461665 h 461665"/>
              <a:gd name="connsiteX3" fmla="*/ 0 w 1955006"/>
              <a:gd name="connsiteY3" fmla="*/ 461665 h 461665"/>
              <a:gd name="connsiteX4" fmla="*/ 0 w 1955006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5006" h="461665" extrusionOk="0">
                <a:moveTo>
                  <a:pt x="0" y="0"/>
                </a:moveTo>
                <a:cubicBezTo>
                  <a:pt x="680104" y="-5264"/>
                  <a:pt x="1237526" y="84467"/>
                  <a:pt x="1955006" y="0"/>
                </a:cubicBezTo>
                <a:cubicBezTo>
                  <a:pt x="1951318" y="47644"/>
                  <a:pt x="1972823" y="347216"/>
                  <a:pt x="1955006" y="461665"/>
                </a:cubicBezTo>
                <a:cubicBezTo>
                  <a:pt x="1547817" y="567985"/>
                  <a:pt x="389043" y="454016"/>
                  <a:pt x="0" y="461665"/>
                </a:cubicBezTo>
                <a:cubicBezTo>
                  <a:pt x="26717" y="334458"/>
                  <a:pt x="19926" y="17152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matic SC" panose="00000500000000000000" pitchFamily="2" charset="-79"/>
                <a:cs typeface="Amatic SC" panose="00000500000000000000" pitchFamily="2" charset="-79"/>
              </a:rPr>
              <a:t>Implementation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BA3AC5-44E2-3D20-1E0A-2B047C119ABD}"/>
              </a:ext>
            </a:extLst>
          </p:cNvPr>
          <p:cNvSpPr txBox="1"/>
          <p:nvPr/>
        </p:nvSpPr>
        <p:spPr>
          <a:xfrm>
            <a:off x="97628" y="1390905"/>
            <a:ext cx="2876553" cy="369332"/>
          </a:xfrm>
          <a:custGeom>
            <a:avLst/>
            <a:gdLst>
              <a:gd name="connsiteX0" fmla="*/ 0 w 2876553"/>
              <a:gd name="connsiteY0" fmla="*/ 0 h 369332"/>
              <a:gd name="connsiteX1" fmla="*/ 2876553 w 2876553"/>
              <a:gd name="connsiteY1" fmla="*/ 0 h 369332"/>
              <a:gd name="connsiteX2" fmla="*/ 2876553 w 2876553"/>
              <a:gd name="connsiteY2" fmla="*/ 369332 h 369332"/>
              <a:gd name="connsiteX3" fmla="*/ 0 w 2876553"/>
              <a:gd name="connsiteY3" fmla="*/ 369332 h 369332"/>
              <a:gd name="connsiteX4" fmla="*/ 0 w 2876553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3" h="369332" extrusionOk="0">
                <a:moveTo>
                  <a:pt x="0" y="0"/>
                </a:moveTo>
                <a:cubicBezTo>
                  <a:pt x="402228" y="-5264"/>
                  <a:pt x="2402622" y="84467"/>
                  <a:pt x="2876553" y="0"/>
                </a:cubicBezTo>
                <a:cubicBezTo>
                  <a:pt x="2864555" y="107005"/>
                  <a:pt x="2886060" y="262998"/>
                  <a:pt x="2876553" y="369332"/>
                </a:cubicBezTo>
                <a:cubicBezTo>
                  <a:pt x="2153381" y="475652"/>
                  <a:pt x="1260432" y="361683"/>
                  <a:pt x="0" y="369332"/>
                </a:cubicBezTo>
                <a:cubicBezTo>
                  <a:pt x="18407" y="330757"/>
                  <a:pt x="-5004" y="54251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Amatic SC" panose="00000500000000000000" pitchFamily="2" charset="-79"/>
                <a:cs typeface="Amatic SC" panose="00000500000000000000" pitchFamily="2" charset="-79"/>
              </a:rPr>
              <a:t>FOR adopting a restorative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46403E-1FE3-9A4D-48A0-9F2B5A6F768E}"/>
              </a:ext>
            </a:extLst>
          </p:cNvPr>
          <p:cNvSpPr txBox="1"/>
          <p:nvPr/>
        </p:nvSpPr>
        <p:spPr>
          <a:xfrm>
            <a:off x="4229105" y="1558990"/>
            <a:ext cx="7572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Most frequently mentioned element is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Risk of train and hope is a concern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Broader Local Authority level examples as well as schools of strategic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Conceptual, pedagogical and routine RP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2232EC0-77DB-B40B-3E55-9BCB3226BE8F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6829936" y="3199967"/>
            <a:ext cx="342588" cy="286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AB564F9-810F-4E0A-FD12-D1ED9E2CA2B5}"/>
              </a:ext>
            </a:extLst>
          </p:cNvPr>
          <p:cNvGrpSpPr/>
          <p:nvPr/>
        </p:nvGrpSpPr>
        <p:grpSpPr>
          <a:xfrm>
            <a:off x="4533904" y="2274194"/>
            <a:ext cx="6162670" cy="1559414"/>
            <a:chOff x="4229105" y="2446198"/>
            <a:chExt cx="7036294" cy="171626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A5804C9-7FE6-A06B-D196-7C26392B12F2}"/>
                </a:ext>
              </a:extLst>
            </p:cNvPr>
            <p:cNvSpPr txBox="1"/>
            <p:nvPr/>
          </p:nvSpPr>
          <p:spPr>
            <a:xfrm>
              <a:off x="6403183" y="3116164"/>
              <a:ext cx="2790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00" b="1" dirty="0">
                  <a:latin typeface="Amatic SC" panose="00000500000000000000" pitchFamily="2" charset="-79"/>
                  <a:cs typeface="Amatic SC" panose="00000500000000000000" pitchFamily="2" charset="-79"/>
                </a:rPr>
                <a:t>Range of practices used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71112EE-2E1A-A50B-8ACF-92F10D11AA7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00158" y="3049788"/>
              <a:ext cx="320279" cy="2017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569A909-1131-5EAA-1900-02F193E6BB2C}"/>
                </a:ext>
              </a:extLst>
            </p:cNvPr>
            <p:cNvSpPr txBox="1"/>
            <p:nvPr/>
          </p:nvSpPr>
          <p:spPr>
            <a:xfrm>
              <a:off x="9686924" y="2660742"/>
              <a:ext cx="1400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Conflict Coaching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416CC1-33CE-6DB4-BF0B-F639CE2F74DE}"/>
                </a:ext>
              </a:extLst>
            </p:cNvPr>
            <p:cNvSpPr txBox="1"/>
            <p:nvPr/>
          </p:nvSpPr>
          <p:spPr>
            <a:xfrm>
              <a:off x="4388642" y="3197652"/>
              <a:ext cx="1754987" cy="86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Restorative Conversations to conferences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BD3F3D2-8DAD-5BD3-CDD1-027875994B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20962" y="3346257"/>
              <a:ext cx="582220" cy="3656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C937779-D2CD-814A-B9EE-BA5F4A8EE9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94007" y="2963256"/>
              <a:ext cx="492917" cy="2079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CA6034B-F9AC-C9ED-3967-DF6656D4C939}"/>
                </a:ext>
              </a:extLst>
            </p:cNvPr>
            <p:cNvSpPr txBox="1"/>
            <p:nvPr/>
          </p:nvSpPr>
          <p:spPr>
            <a:xfrm>
              <a:off x="4229105" y="2705076"/>
              <a:ext cx="2271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Internal HR Approaches adapted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2DD7F5B-A786-D6F3-7AA6-C975A40553EC}"/>
                </a:ext>
              </a:extLst>
            </p:cNvPr>
            <p:cNvSpPr txBox="1"/>
            <p:nvPr/>
          </p:nvSpPr>
          <p:spPr>
            <a:xfrm>
              <a:off x="6880031" y="2534996"/>
              <a:ext cx="626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Circles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8DEE50-B334-4419-4602-2842D568B622}"/>
                </a:ext>
              </a:extLst>
            </p:cNvPr>
            <p:cNvSpPr txBox="1"/>
            <p:nvPr/>
          </p:nvSpPr>
          <p:spPr>
            <a:xfrm>
              <a:off x="9892897" y="3213952"/>
              <a:ext cx="119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Peer Mediation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EF83E0E-E557-5B12-88D4-AE57C57AF80D}"/>
                </a:ext>
              </a:extLst>
            </p:cNvPr>
            <p:cNvSpPr txBox="1"/>
            <p:nvPr/>
          </p:nvSpPr>
          <p:spPr>
            <a:xfrm>
              <a:off x="9374088" y="3633222"/>
              <a:ext cx="1891311" cy="35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Affective statements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5D94B7E-F621-A377-7B98-B47AB551FDFC}"/>
                </a:ext>
              </a:extLst>
            </p:cNvPr>
            <p:cNvSpPr txBox="1"/>
            <p:nvPr/>
          </p:nvSpPr>
          <p:spPr>
            <a:xfrm>
              <a:off x="7692923" y="3793128"/>
              <a:ext cx="1723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Thinking &amp; reflection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FE4390B-6581-752D-4549-F2BD19C3A2CD}"/>
                </a:ext>
              </a:extLst>
            </p:cNvPr>
            <p:cNvSpPr txBox="1"/>
            <p:nvPr/>
          </p:nvSpPr>
          <p:spPr>
            <a:xfrm>
              <a:off x="6312308" y="3780264"/>
              <a:ext cx="1076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facilitation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8FC33E-E253-18EF-8348-4BE9CF2D0EC6}"/>
                </a:ext>
              </a:extLst>
            </p:cNvPr>
            <p:cNvSpPr txBox="1"/>
            <p:nvPr/>
          </p:nvSpPr>
          <p:spPr>
            <a:xfrm>
              <a:off x="8242844" y="2446198"/>
              <a:ext cx="1259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00" dirty="0">
                  <a:latin typeface="Amatic SC" panose="00000500000000000000" pitchFamily="2" charset="-79"/>
                  <a:cs typeface="Amatic SC" panose="00000500000000000000" pitchFamily="2" charset="-79"/>
                </a:rPr>
                <a:t>Role modelling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E4B6704-DDB2-2016-9000-1A602EDE85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01340" y="2778590"/>
              <a:ext cx="210743" cy="3096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FD4A424-78C9-6C08-391C-6FE46629D0C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26665" y="2875287"/>
              <a:ext cx="239018" cy="259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D62B130A-C742-F0E4-201B-85EE28A57F4D}"/>
                </a:ext>
              </a:extLst>
            </p:cNvPr>
            <p:cNvCxnSpPr>
              <a:cxnSpLocks/>
            </p:cNvCxnSpPr>
            <p:nvPr/>
          </p:nvCxnSpPr>
          <p:spPr>
            <a:xfrm>
              <a:off x="9276753" y="3343453"/>
              <a:ext cx="546490" cy="749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1F24499-1BB2-AC97-C0D1-46CC733C9531}"/>
                </a:ext>
              </a:extLst>
            </p:cNvPr>
            <p:cNvCxnSpPr>
              <a:cxnSpLocks/>
            </p:cNvCxnSpPr>
            <p:nvPr/>
          </p:nvCxnSpPr>
          <p:spPr>
            <a:xfrm>
              <a:off x="7927255" y="3541877"/>
              <a:ext cx="146288" cy="2847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65F6C94D-9480-245B-0D3E-E7D5CA15AE7A}"/>
                </a:ext>
              </a:extLst>
            </p:cNvPr>
            <p:cNvCxnSpPr>
              <a:cxnSpLocks/>
            </p:cNvCxnSpPr>
            <p:nvPr/>
          </p:nvCxnSpPr>
          <p:spPr>
            <a:xfrm>
              <a:off x="8879569" y="3443344"/>
              <a:ext cx="500732" cy="325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440121F3-F1A3-1E35-96DD-251300C39EA8}"/>
              </a:ext>
            </a:extLst>
          </p:cNvPr>
          <p:cNvSpPr/>
          <p:nvPr/>
        </p:nvSpPr>
        <p:spPr>
          <a:xfrm>
            <a:off x="120197" y="3959594"/>
            <a:ext cx="4413707" cy="2773670"/>
          </a:xfrm>
          <a:custGeom>
            <a:avLst/>
            <a:gdLst>
              <a:gd name="connsiteX0" fmla="*/ 0 w 4413707"/>
              <a:gd name="connsiteY0" fmla="*/ 0 h 2773670"/>
              <a:gd name="connsiteX1" fmla="*/ 586393 w 4413707"/>
              <a:gd name="connsiteY1" fmla="*/ 0 h 2773670"/>
              <a:gd name="connsiteX2" fmla="*/ 1084511 w 4413707"/>
              <a:gd name="connsiteY2" fmla="*/ 0 h 2773670"/>
              <a:gd name="connsiteX3" fmla="*/ 1803315 w 4413707"/>
              <a:gd name="connsiteY3" fmla="*/ 0 h 2773670"/>
              <a:gd name="connsiteX4" fmla="*/ 2389707 w 4413707"/>
              <a:gd name="connsiteY4" fmla="*/ 0 h 2773670"/>
              <a:gd name="connsiteX5" fmla="*/ 2976100 w 4413707"/>
              <a:gd name="connsiteY5" fmla="*/ 0 h 2773670"/>
              <a:gd name="connsiteX6" fmla="*/ 3694903 w 4413707"/>
              <a:gd name="connsiteY6" fmla="*/ 0 h 2773670"/>
              <a:gd name="connsiteX7" fmla="*/ 4413707 w 4413707"/>
              <a:gd name="connsiteY7" fmla="*/ 0 h 2773670"/>
              <a:gd name="connsiteX8" fmla="*/ 4413707 w 4413707"/>
              <a:gd name="connsiteY8" fmla="*/ 748891 h 2773670"/>
              <a:gd name="connsiteX9" fmla="*/ 4413707 w 4413707"/>
              <a:gd name="connsiteY9" fmla="*/ 1386835 h 2773670"/>
              <a:gd name="connsiteX10" fmla="*/ 4413707 w 4413707"/>
              <a:gd name="connsiteY10" fmla="*/ 2024779 h 2773670"/>
              <a:gd name="connsiteX11" fmla="*/ 4413707 w 4413707"/>
              <a:gd name="connsiteY11" fmla="*/ 2773670 h 2773670"/>
              <a:gd name="connsiteX12" fmla="*/ 3739040 w 4413707"/>
              <a:gd name="connsiteY12" fmla="*/ 2773670 h 2773670"/>
              <a:gd name="connsiteX13" fmla="*/ 3020237 w 4413707"/>
              <a:gd name="connsiteY13" fmla="*/ 2773670 h 2773670"/>
              <a:gd name="connsiteX14" fmla="*/ 2301433 w 4413707"/>
              <a:gd name="connsiteY14" fmla="*/ 2773670 h 2773670"/>
              <a:gd name="connsiteX15" fmla="*/ 1759178 w 4413707"/>
              <a:gd name="connsiteY15" fmla="*/ 2773670 h 2773670"/>
              <a:gd name="connsiteX16" fmla="*/ 1128648 w 4413707"/>
              <a:gd name="connsiteY16" fmla="*/ 2773670 h 2773670"/>
              <a:gd name="connsiteX17" fmla="*/ 0 w 4413707"/>
              <a:gd name="connsiteY17" fmla="*/ 2773670 h 2773670"/>
              <a:gd name="connsiteX18" fmla="*/ 0 w 4413707"/>
              <a:gd name="connsiteY18" fmla="*/ 2080253 h 2773670"/>
              <a:gd name="connsiteX19" fmla="*/ 0 w 4413707"/>
              <a:gd name="connsiteY19" fmla="*/ 1442308 h 2773670"/>
              <a:gd name="connsiteX20" fmla="*/ 0 w 4413707"/>
              <a:gd name="connsiteY20" fmla="*/ 804364 h 2773670"/>
              <a:gd name="connsiteX21" fmla="*/ 0 w 4413707"/>
              <a:gd name="connsiteY21" fmla="*/ 0 h 277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413707" h="2773670" extrusionOk="0">
                <a:moveTo>
                  <a:pt x="0" y="0"/>
                </a:moveTo>
                <a:cubicBezTo>
                  <a:pt x="249085" y="15361"/>
                  <a:pt x="361247" y="-12537"/>
                  <a:pt x="586393" y="0"/>
                </a:cubicBezTo>
                <a:cubicBezTo>
                  <a:pt x="811539" y="12537"/>
                  <a:pt x="920743" y="19731"/>
                  <a:pt x="1084511" y="0"/>
                </a:cubicBezTo>
                <a:cubicBezTo>
                  <a:pt x="1248279" y="-19731"/>
                  <a:pt x="1530977" y="13189"/>
                  <a:pt x="1803315" y="0"/>
                </a:cubicBezTo>
                <a:cubicBezTo>
                  <a:pt x="2075653" y="-13189"/>
                  <a:pt x="2107817" y="-11841"/>
                  <a:pt x="2389707" y="0"/>
                </a:cubicBezTo>
                <a:cubicBezTo>
                  <a:pt x="2671597" y="11841"/>
                  <a:pt x="2851209" y="-15490"/>
                  <a:pt x="2976100" y="0"/>
                </a:cubicBezTo>
                <a:cubicBezTo>
                  <a:pt x="3100991" y="15490"/>
                  <a:pt x="3425499" y="-21608"/>
                  <a:pt x="3694903" y="0"/>
                </a:cubicBezTo>
                <a:cubicBezTo>
                  <a:pt x="3964307" y="21608"/>
                  <a:pt x="4229294" y="10028"/>
                  <a:pt x="4413707" y="0"/>
                </a:cubicBezTo>
                <a:cubicBezTo>
                  <a:pt x="4392803" y="334743"/>
                  <a:pt x="4407537" y="573922"/>
                  <a:pt x="4413707" y="748891"/>
                </a:cubicBezTo>
                <a:cubicBezTo>
                  <a:pt x="4419877" y="923860"/>
                  <a:pt x="4386869" y="1145750"/>
                  <a:pt x="4413707" y="1386835"/>
                </a:cubicBezTo>
                <a:cubicBezTo>
                  <a:pt x="4440545" y="1627920"/>
                  <a:pt x="4440345" y="1861952"/>
                  <a:pt x="4413707" y="2024779"/>
                </a:cubicBezTo>
                <a:cubicBezTo>
                  <a:pt x="4387069" y="2187606"/>
                  <a:pt x="4440179" y="2410883"/>
                  <a:pt x="4413707" y="2773670"/>
                </a:cubicBezTo>
                <a:cubicBezTo>
                  <a:pt x="4166330" y="2752218"/>
                  <a:pt x="3887713" y="2784799"/>
                  <a:pt x="3739040" y="2773670"/>
                </a:cubicBezTo>
                <a:cubicBezTo>
                  <a:pt x="3590367" y="2762541"/>
                  <a:pt x="3226750" y="2804811"/>
                  <a:pt x="3020237" y="2773670"/>
                </a:cubicBezTo>
                <a:cubicBezTo>
                  <a:pt x="2813724" y="2742529"/>
                  <a:pt x="2495189" y="2740915"/>
                  <a:pt x="2301433" y="2773670"/>
                </a:cubicBezTo>
                <a:cubicBezTo>
                  <a:pt x="2107677" y="2806425"/>
                  <a:pt x="2022886" y="2781823"/>
                  <a:pt x="1759178" y="2773670"/>
                </a:cubicBezTo>
                <a:cubicBezTo>
                  <a:pt x="1495471" y="2765517"/>
                  <a:pt x="1331513" y="2786416"/>
                  <a:pt x="1128648" y="2773670"/>
                </a:cubicBezTo>
                <a:cubicBezTo>
                  <a:pt x="925783" y="2760925"/>
                  <a:pt x="432145" y="2800426"/>
                  <a:pt x="0" y="2773670"/>
                </a:cubicBezTo>
                <a:cubicBezTo>
                  <a:pt x="34516" y="2627050"/>
                  <a:pt x="-19256" y="2329982"/>
                  <a:pt x="0" y="2080253"/>
                </a:cubicBezTo>
                <a:cubicBezTo>
                  <a:pt x="19256" y="1830524"/>
                  <a:pt x="17916" y="1697862"/>
                  <a:pt x="0" y="1442308"/>
                </a:cubicBezTo>
                <a:cubicBezTo>
                  <a:pt x="-17916" y="1186755"/>
                  <a:pt x="-9457" y="1065077"/>
                  <a:pt x="0" y="804364"/>
                </a:cubicBezTo>
                <a:cubicBezTo>
                  <a:pt x="9457" y="543651"/>
                  <a:pt x="20875" y="306592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E29A32D-A5F9-AFEF-9E6D-7239FB37C6BA}"/>
              </a:ext>
            </a:extLst>
          </p:cNvPr>
          <p:cNvSpPr txBox="1"/>
          <p:nvPr/>
        </p:nvSpPr>
        <p:spPr>
          <a:xfrm>
            <a:off x="-180975" y="3987293"/>
            <a:ext cx="1552575" cy="461665"/>
          </a:xfrm>
          <a:custGeom>
            <a:avLst/>
            <a:gdLst>
              <a:gd name="connsiteX0" fmla="*/ 0 w 1552575"/>
              <a:gd name="connsiteY0" fmla="*/ 0 h 461665"/>
              <a:gd name="connsiteX1" fmla="*/ 1552575 w 1552575"/>
              <a:gd name="connsiteY1" fmla="*/ 0 h 461665"/>
              <a:gd name="connsiteX2" fmla="*/ 1552575 w 1552575"/>
              <a:gd name="connsiteY2" fmla="*/ 461665 h 461665"/>
              <a:gd name="connsiteX3" fmla="*/ 0 w 1552575"/>
              <a:gd name="connsiteY3" fmla="*/ 461665 h 461665"/>
              <a:gd name="connsiteX4" fmla="*/ 0 w 1552575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575" h="461665" extrusionOk="0">
                <a:moveTo>
                  <a:pt x="0" y="0"/>
                </a:moveTo>
                <a:cubicBezTo>
                  <a:pt x="704354" y="-36512"/>
                  <a:pt x="1131620" y="-39688"/>
                  <a:pt x="1552575" y="0"/>
                </a:cubicBezTo>
                <a:cubicBezTo>
                  <a:pt x="1548887" y="47644"/>
                  <a:pt x="1570392" y="347216"/>
                  <a:pt x="1552575" y="461665"/>
                </a:cubicBezTo>
                <a:cubicBezTo>
                  <a:pt x="1255168" y="484074"/>
                  <a:pt x="457061" y="584859"/>
                  <a:pt x="0" y="461665"/>
                </a:cubicBezTo>
                <a:cubicBezTo>
                  <a:pt x="26717" y="334458"/>
                  <a:pt x="19926" y="17152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matic SC" panose="00000500000000000000" pitchFamily="2" charset="-79"/>
                <a:cs typeface="Amatic SC" panose="00000500000000000000" pitchFamily="2" charset="-79"/>
              </a:rPr>
              <a:t>Impact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EE226E-7A72-CF30-FD87-845369112228}"/>
              </a:ext>
            </a:extLst>
          </p:cNvPr>
          <p:cNvSpPr txBox="1"/>
          <p:nvPr/>
        </p:nvSpPr>
        <p:spPr>
          <a:xfrm>
            <a:off x="216330" y="4356529"/>
            <a:ext cx="4317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Students: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Key life skills including; conflict management, communication, relationships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Listening – Capacity for reflection and ethical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Relationships with staff strengthened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734FFB-35DF-E25F-2C8C-D26F658E7538}"/>
              </a:ext>
            </a:extLst>
          </p:cNvPr>
          <p:cNvSpPr txBox="1"/>
          <p:nvPr/>
        </p:nvSpPr>
        <p:spPr>
          <a:xfrm>
            <a:off x="216330" y="5446374"/>
            <a:ext cx="4903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Staff: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Increased retention / reduced absence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Competency and confidence to work with all behaviours and understand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Enhanced and enriched sense of connection with their work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5546F54-3FC6-03D2-097D-3151BBB36136}"/>
              </a:ext>
            </a:extLst>
          </p:cNvPr>
          <p:cNvSpPr/>
          <p:nvPr/>
        </p:nvSpPr>
        <p:spPr>
          <a:xfrm>
            <a:off x="4630037" y="3959595"/>
            <a:ext cx="7441767" cy="2773670"/>
          </a:xfrm>
          <a:custGeom>
            <a:avLst/>
            <a:gdLst>
              <a:gd name="connsiteX0" fmla="*/ 0 w 7441767"/>
              <a:gd name="connsiteY0" fmla="*/ 0 h 2773670"/>
              <a:gd name="connsiteX1" fmla="*/ 602107 w 7441767"/>
              <a:gd name="connsiteY1" fmla="*/ 0 h 2773670"/>
              <a:gd name="connsiteX2" fmla="*/ 1055378 w 7441767"/>
              <a:gd name="connsiteY2" fmla="*/ 0 h 2773670"/>
              <a:gd name="connsiteX3" fmla="*/ 1880737 w 7441767"/>
              <a:gd name="connsiteY3" fmla="*/ 0 h 2773670"/>
              <a:gd name="connsiteX4" fmla="*/ 2482844 w 7441767"/>
              <a:gd name="connsiteY4" fmla="*/ 0 h 2773670"/>
              <a:gd name="connsiteX5" fmla="*/ 3084951 w 7441767"/>
              <a:gd name="connsiteY5" fmla="*/ 0 h 2773670"/>
              <a:gd name="connsiteX6" fmla="*/ 3910310 w 7441767"/>
              <a:gd name="connsiteY6" fmla="*/ 0 h 2773670"/>
              <a:gd name="connsiteX7" fmla="*/ 4437999 w 7441767"/>
              <a:gd name="connsiteY7" fmla="*/ 0 h 2773670"/>
              <a:gd name="connsiteX8" fmla="*/ 5263359 w 7441767"/>
              <a:gd name="connsiteY8" fmla="*/ 0 h 2773670"/>
              <a:gd name="connsiteX9" fmla="*/ 6088718 w 7441767"/>
              <a:gd name="connsiteY9" fmla="*/ 0 h 2773670"/>
              <a:gd name="connsiteX10" fmla="*/ 6765243 w 7441767"/>
              <a:gd name="connsiteY10" fmla="*/ 0 h 2773670"/>
              <a:gd name="connsiteX11" fmla="*/ 7441767 w 7441767"/>
              <a:gd name="connsiteY11" fmla="*/ 0 h 2773670"/>
              <a:gd name="connsiteX12" fmla="*/ 7441767 w 7441767"/>
              <a:gd name="connsiteY12" fmla="*/ 665681 h 2773670"/>
              <a:gd name="connsiteX13" fmla="*/ 7441767 w 7441767"/>
              <a:gd name="connsiteY13" fmla="*/ 1275888 h 2773670"/>
              <a:gd name="connsiteX14" fmla="*/ 7441767 w 7441767"/>
              <a:gd name="connsiteY14" fmla="*/ 1969306 h 2773670"/>
              <a:gd name="connsiteX15" fmla="*/ 7441767 w 7441767"/>
              <a:gd name="connsiteY15" fmla="*/ 2773670 h 2773670"/>
              <a:gd name="connsiteX16" fmla="*/ 6765243 w 7441767"/>
              <a:gd name="connsiteY16" fmla="*/ 2773670 h 2773670"/>
              <a:gd name="connsiteX17" fmla="*/ 5939883 w 7441767"/>
              <a:gd name="connsiteY17" fmla="*/ 2773670 h 2773670"/>
              <a:gd name="connsiteX18" fmla="*/ 5263359 w 7441767"/>
              <a:gd name="connsiteY18" fmla="*/ 2773670 h 2773670"/>
              <a:gd name="connsiteX19" fmla="*/ 4810088 w 7441767"/>
              <a:gd name="connsiteY19" fmla="*/ 2773670 h 2773670"/>
              <a:gd name="connsiteX20" fmla="*/ 4282399 w 7441767"/>
              <a:gd name="connsiteY20" fmla="*/ 2773670 h 2773670"/>
              <a:gd name="connsiteX21" fmla="*/ 3457039 w 7441767"/>
              <a:gd name="connsiteY21" fmla="*/ 2773670 h 2773670"/>
              <a:gd name="connsiteX22" fmla="*/ 2780515 w 7441767"/>
              <a:gd name="connsiteY22" fmla="*/ 2773670 h 2773670"/>
              <a:gd name="connsiteX23" fmla="*/ 2252826 w 7441767"/>
              <a:gd name="connsiteY23" fmla="*/ 2773670 h 2773670"/>
              <a:gd name="connsiteX24" fmla="*/ 1576302 w 7441767"/>
              <a:gd name="connsiteY24" fmla="*/ 2773670 h 2773670"/>
              <a:gd name="connsiteX25" fmla="*/ 1123030 w 7441767"/>
              <a:gd name="connsiteY25" fmla="*/ 2773670 h 2773670"/>
              <a:gd name="connsiteX26" fmla="*/ 669759 w 7441767"/>
              <a:gd name="connsiteY26" fmla="*/ 2773670 h 2773670"/>
              <a:gd name="connsiteX27" fmla="*/ 0 w 7441767"/>
              <a:gd name="connsiteY27" fmla="*/ 2773670 h 2773670"/>
              <a:gd name="connsiteX28" fmla="*/ 0 w 7441767"/>
              <a:gd name="connsiteY28" fmla="*/ 2135726 h 2773670"/>
              <a:gd name="connsiteX29" fmla="*/ 0 w 7441767"/>
              <a:gd name="connsiteY29" fmla="*/ 1386835 h 2773670"/>
              <a:gd name="connsiteX30" fmla="*/ 0 w 7441767"/>
              <a:gd name="connsiteY30" fmla="*/ 721154 h 2773670"/>
              <a:gd name="connsiteX31" fmla="*/ 0 w 7441767"/>
              <a:gd name="connsiteY31" fmla="*/ 0 h 277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441767" h="2773670" extrusionOk="0">
                <a:moveTo>
                  <a:pt x="0" y="0"/>
                </a:moveTo>
                <a:cubicBezTo>
                  <a:pt x="236245" y="4079"/>
                  <a:pt x="355123" y="-8923"/>
                  <a:pt x="602107" y="0"/>
                </a:cubicBezTo>
                <a:cubicBezTo>
                  <a:pt x="849091" y="8923"/>
                  <a:pt x="940908" y="-13977"/>
                  <a:pt x="1055378" y="0"/>
                </a:cubicBezTo>
                <a:cubicBezTo>
                  <a:pt x="1169848" y="13977"/>
                  <a:pt x="1714083" y="-30022"/>
                  <a:pt x="1880737" y="0"/>
                </a:cubicBezTo>
                <a:cubicBezTo>
                  <a:pt x="2047391" y="30022"/>
                  <a:pt x="2192913" y="2414"/>
                  <a:pt x="2482844" y="0"/>
                </a:cubicBezTo>
                <a:cubicBezTo>
                  <a:pt x="2772775" y="-2414"/>
                  <a:pt x="2861870" y="12927"/>
                  <a:pt x="3084951" y="0"/>
                </a:cubicBezTo>
                <a:cubicBezTo>
                  <a:pt x="3308032" y="-12927"/>
                  <a:pt x="3561791" y="-34450"/>
                  <a:pt x="3910310" y="0"/>
                </a:cubicBezTo>
                <a:cubicBezTo>
                  <a:pt x="4258829" y="34450"/>
                  <a:pt x="4323823" y="-20101"/>
                  <a:pt x="4437999" y="0"/>
                </a:cubicBezTo>
                <a:cubicBezTo>
                  <a:pt x="4552175" y="20101"/>
                  <a:pt x="5093634" y="13227"/>
                  <a:pt x="5263359" y="0"/>
                </a:cubicBezTo>
                <a:cubicBezTo>
                  <a:pt x="5433084" y="-13227"/>
                  <a:pt x="5676560" y="-18657"/>
                  <a:pt x="6088718" y="0"/>
                </a:cubicBezTo>
                <a:cubicBezTo>
                  <a:pt x="6500876" y="18657"/>
                  <a:pt x="6557806" y="29930"/>
                  <a:pt x="6765243" y="0"/>
                </a:cubicBezTo>
                <a:cubicBezTo>
                  <a:pt x="6972681" y="-29930"/>
                  <a:pt x="7238245" y="-4086"/>
                  <a:pt x="7441767" y="0"/>
                </a:cubicBezTo>
                <a:cubicBezTo>
                  <a:pt x="7426200" y="237227"/>
                  <a:pt x="7475026" y="419250"/>
                  <a:pt x="7441767" y="665681"/>
                </a:cubicBezTo>
                <a:cubicBezTo>
                  <a:pt x="7408508" y="912112"/>
                  <a:pt x="7441222" y="1108802"/>
                  <a:pt x="7441767" y="1275888"/>
                </a:cubicBezTo>
                <a:cubicBezTo>
                  <a:pt x="7442312" y="1442974"/>
                  <a:pt x="7460464" y="1659736"/>
                  <a:pt x="7441767" y="1969306"/>
                </a:cubicBezTo>
                <a:cubicBezTo>
                  <a:pt x="7423070" y="2278876"/>
                  <a:pt x="7466181" y="2528509"/>
                  <a:pt x="7441767" y="2773670"/>
                </a:cubicBezTo>
                <a:cubicBezTo>
                  <a:pt x="7107587" y="2752969"/>
                  <a:pt x="6902328" y="2771971"/>
                  <a:pt x="6765243" y="2773670"/>
                </a:cubicBezTo>
                <a:cubicBezTo>
                  <a:pt x="6628158" y="2775369"/>
                  <a:pt x="6213987" y="2751882"/>
                  <a:pt x="5939883" y="2773670"/>
                </a:cubicBezTo>
                <a:cubicBezTo>
                  <a:pt x="5665779" y="2795458"/>
                  <a:pt x="5594201" y="2798705"/>
                  <a:pt x="5263359" y="2773670"/>
                </a:cubicBezTo>
                <a:cubicBezTo>
                  <a:pt x="4932517" y="2748635"/>
                  <a:pt x="4993299" y="2787859"/>
                  <a:pt x="4810088" y="2773670"/>
                </a:cubicBezTo>
                <a:cubicBezTo>
                  <a:pt x="4626877" y="2759481"/>
                  <a:pt x="4495134" y="2776695"/>
                  <a:pt x="4282399" y="2773670"/>
                </a:cubicBezTo>
                <a:cubicBezTo>
                  <a:pt x="4069664" y="2770645"/>
                  <a:pt x="3739702" y="2787714"/>
                  <a:pt x="3457039" y="2773670"/>
                </a:cubicBezTo>
                <a:cubicBezTo>
                  <a:pt x="3174376" y="2759626"/>
                  <a:pt x="2971417" y="2803136"/>
                  <a:pt x="2780515" y="2773670"/>
                </a:cubicBezTo>
                <a:cubicBezTo>
                  <a:pt x="2589613" y="2744204"/>
                  <a:pt x="2482496" y="2755110"/>
                  <a:pt x="2252826" y="2773670"/>
                </a:cubicBezTo>
                <a:cubicBezTo>
                  <a:pt x="2023156" y="2792230"/>
                  <a:pt x="1820583" y="2782154"/>
                  <a:pt x="1576302" y="2773670"/>
                </a:cubicBezTo>
                <a:cubicBezTo>
                  <a:pt x="1332021" y="2765186"/>
                  <a:pt x="1330795" y="2753995"/>
                  <a:pt x="1123030" y="2773670"/>
                </a:cubicBezTo>
                <a:cubicBezTo>
                  <a:pt x="915265" y="2793345"/>
                  <a:pt x="792492" y="2796052"/>
                  <a:pt x="669759" y="2773670"/>
                </a:cubicBezTo>
                <a:cubicBezTo>
                  <a:pt x="547026" y="2751288"/>
                  <a:pt x="277020" y="2788967"/>
                  <a:pt x="0" y="2773670"/>
                </a:cubicBezTo>
                <a:cubicBezTo>
                  <a:pt x="8676" y="2507597"/>
                  <a:pt x="-23387" y="2286371"/>
                  <a:pt x="0" y="2135726"/>
                </a:cubicBezTo>
                <a:cubicBezTo>
                  <a:pt x="23387" y="1985081"/>
                  <a:pt x="-19008" y="1589354"/>
                  <a:pt x="0" y="1386835"/>
                </a:cubicBezTo>
                <a:cubicBezTo>
                  <a:pt x="19008" y="1184316"/>
                  <a:pt x="-1323" y="904044"/>
                  <a:pt x="0" y="721154"/>
                </a:cubicBezTo>
                <a:cubicBezTo>
                  <a:pt x="1323" y="538264"/>
                  <a:pt x="29596" y="256782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D271C28-FD73-B900-8EE4-0F62A2CFA2B6}"/>
              </a:ext>
            </a:extLst>
          </p:cNvPr>
          <p:cNvSpPr txBox="1"/>
          <p:nvPr/>
        </p:nvSpPr>
        <p:spPr>
          <a:xfrm>
            <a:off x="4447583" y="3954609"/>
            <a:ext cx="1552575" cy="461665"/>
          </a:xfrm>
          <a:custGeom>
            <a:avLst/>
            <a:gdLst>
              <a:gd name="connsiteX0" fmla="*/ 0 w 1552575"/>
              <a:gd name="connsiteY0" fmla="*/ 0 h 461665"/>
              <a:gd name="connsiteX1" fmla="*/ 1552575 w 1552575"/>
              <a:gd name="connsiteY1" fmla="*/ 0 h 461665"/>
              <a:gd name="connsiteX2" fmla="*/ 1552575 w 1552575"/>
              <a:gd name="connsiteY2" fmla="*/ 461665 h 461665"/>
              <a:gd name="connsiteX3" fmla="*/ 0 w 1552575"/>
              <a:gd name="connsiteY3" fmla="*/ 461665 h 461665"/>
              <a:gd name="connsiteX4" fmla="*/ 0 w 1552575"/>
              <a:gd name="connsiteY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575" h="461665" extrusionOk="0">
                <a:moveTo>
                  <a:pt x="0" y="0"/>
                </a:moveTo>
                <a:cubicBezTo>
                  <a:pt x="704354" y="-36512"/>
                  <a:pt x="1131620" y="-39688"/>
                  <a:pt x="1552575" y="0"/>
                </a:cubicBezTo>
                <a:cubicBezTo>
                  <a:pt x="1548887" y="47644"/>
                  <a:pt x="1570392" y="347216"/>
                  <a:pt x="1552575" y="461665"/>
                </a:cubicBezTo>
                <a:cubicBezTo>
                  <a:pt x="1255168" y="484074"/>
                  <a:pt x="457061" y="584859"/>
                  <a:pt x="0" y="461665"/>
                </a:cubicBezTo>
                <a:cubicBezTo>
                  <a:pt x="26717" y="334458"/>
                  <a:pt x="19926" y="17152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Amatic SC" panose="00000500000000000000" pitchFamily="2" charset="-79"/>
                <a:cs typeface="Amatic SC" panose="00000500000000000000" pitchFamily="2" charset="-79"/>
              </a:rPr>
              <a:t>Obstacles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159280E-9930-4F0D-CC95-B09CCDDFF7BA}"/>
              </a:ext>
            </a:extLst>
          </p:cNvPr>
          <p:cNvSpPr txBox="1"/>
          <p:nvPr/>
        </p:nvSpPr>
        <p:spPr>
          <a:xfrm>
            <a:off x="8073542" y="4886502"/>
            <a:ext cx="39554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5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FFD9BE4-FA87-00D3-C9A0-7845367F6634}"/>
              </a:ext>
            </a:extLst>
          </p:cNvPr>
          <p:cNvSpPr txBox="1"/>
          <p:nvPr/>
        </p:nvSpPr>
        <p:spPr>
          <a:xfrm>
            <a:off x="4696904" y="4423492"/>
            <a:ext cx="7278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Philosophical: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Messages from the DfE and Ofsted felt to be in contradiction to a relational / restorative approach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Mistaken as a “soft option”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People are not “buying in” to the approach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Insufficient understanding of what Restorative Approaches 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Beliefs that punitive is better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Misaligned and misused as a sanction</a:t>
            </a:r>
          </a:p>
          <a:p>
            <a:r>
              <a:rPr lang="en-GB" sz="1200" b="1" dirty="0"/>
              <a:t>Practical: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Staff turnover </a:t>
            </a:r>
            <a:r>
              <a:rPr lang="en-GB" sz="1200" dirty="0" err="1"/>
              <a:t>esp</a:t>
            </a:r>
            <a:r>
              <a:rPr lang="en-GB" sz="1200" dirty="0"/>
              <a:t> head teachers and SLT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Innovation overload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Limited finances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Resources : Time – Day to day running but also the length of time it takes to embed in practice</a:t>
            </a:r>
          </a:p>
        </p:txBody>
      </p:sp>
    </p:spTree>
    <p:extLst>
      <p:ext uri="{BB962C8B-B14F-4D97-AF65-F5344CB8AC3E}">
        <p14:creationId xmlns:p14="http://schemas.microsoft.com/office/powerpoint/2010/main" val="332892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266</Words>
  <Application>Microsoft Macintosh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Amatic SC</vt:lpstr>
      <vt:lpstr>Arial</vt:lpstr>
      <vt:lpstr>Calibri</vt:lpstr>
      <vt:lpstr>Calibri Light</vt:lpstr>
      <vt:lpstr>Office Theme</vt:lpstr>
      <vt:lpstr>Summary of Findings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Findings</dc:title>
  <dc:creator>JAMES, Samantha</dc:creator>
  <cp:lastModifiedBy>Terence Bevington</cp:lastModifiedBy>
  <cp:revision>2</cp:revision>
  <dcterms:created xsi:type="dcterms:W3CDTF">2023-04-25T13:57:11Z</dcterms:created>
  <dcterms:modified xsi:type="dcterms:W3CDTF">2023-07-10T08:46:26Z</dcterms:modified>
</cp:coreProperties>
</file>